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795" r:id="rId3"/>
    <p:sldId id="796" r:id="rId4"/>
    <p:sldId id="797" r:id="rId5"/>
    <p:sldId id="798" r:id="rId6"/>
    <p:sldId id="799" r:id="rId7"/>
    <p:sldId id="800" r:id="rId8"/>
    <p:sldId id="801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330" r:id="rId18"/>
    <p:sldId id="770" r:id="rId19"/>
    <p:sldId id="33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D3B5D"/>
    <a:srgbClr val="569F44"/>
    <a:srgbClr val="244A82"/>
    <a:srgbClr val="2C548E"/>
    <a:srgbClr val="19426B"/>
    <a:srgbClr val="41306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Запустити програму </a:t>
          </a:r>
          <a:r>
            <a:rPr lang="en-US" sz="2400" b="1" i="1" noProof="0" dirty="0">
              <a:solidFill>
                <a:schemeClr val="bg1"/>
              </a:solidFill>
            </a:rPr>
            <a:t>Publisher</a:t>
          </a:r>
          <a:r>
            <a:rPr lang="en-US" sz="2400" i="1" noProof="0" dirty="0">
              <a:solidFill>
                <a:schemeClr val="bg1"/>
              </a:solidFill>
            </a:rPr>
            <a:t>.</a:t>
          </a:r>
          <a:endParaRPr lang="uk-UA" sz="2400" i="1" noProof="0" dirty="0">
            <a:solidFill>
              <a:schemeClr val="bg1"/>
            </a:solidFill>
          </a:endParaRP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серед видів публікацій той, який планується створити, наприклад </a:t>
          </a:r>
          <a:r>
            <a:rPr lang="uk-UA" sz="2400" b="1" i="1" noProof="0" dirty="0">
              <a:solidFill>
                <a:schemeClr val="bg1"/>
              </a:solidFill>
            </a:rPr>
            <a:t>бюлетень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у списку шаблонів потрібний, оформлення якого відповідає темі публікації, наприклад </a:t>
          </a:r>
          <a:r>
            <a:rPr lang="uk-UA" sz="2400" b="1" i="1" noProof="0" dirty="0">
              <a:solidFill>
                <a:srgbClr val="002060"/>
              </a:solidFill>
            </a:rPr>
            <a:t>візерунок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кольорову схему, наприклад </a:t>
          </a:r>
          <a:r>
            <a:rPr lang="uk-UA" sz="2400" b="1" i="1" noProof="0" dirty="0">
              <a:solidFill>
                <a:schemeClr val="bg1"/>
              </a:solidFill>
            </a:rPr>
            <a:t>тропіки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набір шрифтів, наприклад </a:t>
          </a:r>
          <a:r>
            <a:rPr lang="uk-UA" sz="2400" b="1" i="1" noProof="0" dirty="0">
              <a:solidFill>
                <a:schemeClr val="bg1"/>
              </a:solidFill>
            </a:rPr>
            <a:t>архівна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 err="1">
              <a:solidFill>
                <a:schemeClr val="bg1"/>
              </a:solidFill>
            </a:rPr>
            <a:t>Унести</a:t>
          </a:r>
          <a:r>
            <a:rPr lang="uk-UA" sz="2400" i="1" noProof="0" dirty="0">
              <a:solidFill>
                <a:schemeClr val="bg1"/>
              </a:solidFill>
            </a:rPr>
            <a:t> за потреби зміни або створити новий набір службових відомостей.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Установити кількість сторінок, що будуть розміщені на одній сторінці формату А4, наприклад </a:t>
          </a:r>
          <a:r>
            <a:rPr lang="uk-UA" sz="2400" b="1" i="1" noProof="0" dirty="0">
              <a:solidFill>
                <a:srgbClr val="002060"/>
              </a:solidFill>
            </a:rPr>
            <a:t>одна сторінка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8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Створити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відредагувати текст, видаливши несуттєві його фрагменти;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 err="1"/>
            <a:t>відформатувати</a:t>
          </a:r>
          <a:r>
            <a:rPr lang="uk-UA" sz="2600" i="1" noProof="0" dirty="0"/>
            <a:t> текст, змінивши значення властивостей символів (вид шрифту, його розмір) або абзаців (відступи, інтервали між рядками);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змінити розміри текстових полів;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зв'язати текстові поля статті з іншими на цій або іншій сторінці.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70912" custLinFactNeighborY="1028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 custLinFactNeighborY="822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LinFactNeighborY="1028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 custLinFactNeighborY="8230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47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8232" y="245608"/>
          <a:ext cx="1121552" cy="7850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69918"/>
        <a:ext cx="785086" cy="336466"/>
      </dsp:txXfrm>
    </dsp:sp>
    <dsp:sp modelId="{3F244AEF-BD16-4508-9A5A-9640B519654B}">
      <dsp:nvSpPr>
        <dsp:cNvPr id="0" name=""/>
        <dsp:cNvSpPr/>
      </dsp:nvSpPr>
      <dsp:spPr>
        <a:xfrm rot="5400000">
          <a:off x="5981233" y="-5190647"/>
          <a:ext cx="872762" cy="11265055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Запустити програму </a:t>
          </a:r>
          <a:r>
            <a:rPr lang="en-US" sz="2400" b="1" i="1" kern="1200" noProof="0" dirty="0">
              <a:solidFill>
                <a:schemeClr val="bg1"/>
              </a:solidFill>
            </a:rPr>
            <a:t>Publisher</a:t>
          </a:r>
          <a:r>
            <a:rPr lang="en-US" sz="2400" i="1" kern="1200" noProof="0" dirty="0">
              <a:solidFill>
                <a:schemeClr val="bg1"/>
              </a:solidFill>
            </a:rPr>
            <a:t>.</a:t>
          </a:r>
          <a:endParaRPr lang="uk-UA" sz="2400" i="1" kern="1200" noProof="0" dirty="0">
            <a:solidFill>
              <a:schemeClr val="bg1"/>
            </a:solidFill>
          </a:endParaRPr>
        </a:p>
      </dsp:txBody>
      <dsp:txXfrm rot="-5400000">
        <a:off x="785087" y="48104"/>
        <a:ext cx="11222450" cy="787552"/>
      </dsp:txXfrm>
    </dsp:sp>
    <dsp:sp modelId="{CA699784-EE11-48B7-BD5B-E6C7811778B0}">
      <dsp:nvSpPr>
        <dsp:cNvPr id="0" name=""/>
        <dsp:cNvSpPr/>
      </dsp:nvSpPr>
      <dsp:spPr>
        <a:xfrm rot="5400000">
          <a:off x="-168232" y="1315140"/>
          <a:ext cx="1121552" cy="78508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539450"/>
        <a:ext cx="785086" cy="336466"/>
      </dsp:txXfrm>
    </dsp:sp>
    <dsp:sp modelId="{E5CB376A-E1F5-4E26-86CA-E248F361C893}">
      <dsp:nvSpPr>
        <dsp:cNvPr id="0" name=""/>
        <dsp:cNvSpPr/>
      </dsp:nvSpPr>
      <dsp:spPr>
        <a:xfrm rot="5400000">
          <a:off x="5968989" y="-4121115"/>
          <a:ext cx="897249" cy="11265055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серед видів публікацій той, який планується створити, наприклад </a:t>
          </a:r>
          <a:r>
            <a:rPr lang="uk-UA" sz="2400" b="1" i="1" kern="1200" noProof="0" dirty="0">
              <a:solidFill>
                <a:schemeClr val="bg1"/>
              </a:solidFill>
            </a:rPr>
            <a:t>бюлетень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5086" y="1106588"/>
        <a:ext cx="11221255" cy="809649"/>
      </dsp:txXfrm>
    </dsp:sp>
    <dsp:sp modelId="{D547829D-0660-4ECE-8B9B-4DD150AEB617}">
      <dsp:nvSpPr>
        <dsp:cNvPr id="0" name=""/>
        <dsp:cNvSpPr/>
      </dsp:nvSpPr>
      <dsp:spPr>
        <a:xfrm rot="5400000">
          <a:off x="-168232" y="2384672"/>
          <a:ext cx="1121552" cy="7850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608982"/>
        <a:ext cx="785086" cy="336466"/>
      </dsp:txXfrm>
    </dsp:sp>
    <dsp:sp modelId="{9E04A936-A0BD-4697-B593-D6F4E69814DB}">
      <dsp:nvSpPr>
        <dsp:cNvPr id="0" name=""/>
        <dsp:cNvSpPr/>
      </dsp:nvSpPr>
      <dsp:spPr>
        <a:xfrm rot="5400000">
          <a:off x="5968989" y="-3051583"/>
          <a:ext cx="897249" cy="11265055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у списку шаблонів потрібний, оформлення якого відповідає темі публікації, наприклад </a:t>
          </a:r>
          <a:r>
            <a:rPr lang="uk-UA" sz="2400" b="1" i="1" kern="1200" noProof="0" dirty="0">
              <a:solidFill>
                <a:srgbClr val="002060"/>
              </a:solidFill>
            </a:rPr>
            <a:t>візерунок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785086" y="2176120"/>
        <a:ext cx="11221255" cy="809649"/>
      </dsp:txXfrm>
    </dsp:sp>
    <dsp:sp modelId="{52803C1C-157C-4C4C-B9E1-A477114FB6F8}">
      <dsp:nvSpPr>
        <dsp:cNvPr id="0" name=""/>
        <dsp:cNvSpPr/>
      </dsp:nvSpPr>
      <dsp:spPr>
        <a:xfrm rot="5400000">
          <a:off x="-168232" y="3454204"/>
          <a:ext cx="1121552" cy="7850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3678514"/>
        <a:ext cx="785086" cy="336466"/>
      </dsp:txXfrm>
    </dsp:sp>
    <dsp:sp modelId="{2DAD2266-D1F5-4340-BFC3-C47B398908AF}">
      <dsp:nvSpPr>
        <dsp:cNvPr id="0" name=""/>
        <dsp:cNvSpPr/>
      </dsp:nvSpPr>
      <dsp:spPr>
        <a:xfrm rot="5400000">
          <a:off x="5968989" y="-1982051"/>
          <a:ext cx="897249" cy="11265055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кольорову схему, наприклад </a:t>
          </a:r>
          <a:r>
            <a:rPr lang="uk-UA" sz="2400" b="1" i="1" kern="1200" noProof="0" dirty="0">
              <a:solidFill>
                <a:schemeClr val="bg1"/>
              </a:solidFill>
            </a:rPr>
            <a:t>тропіки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5086" y="3245652"/>
        <a:ext cx="11221255" cy="809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8232" y="245608"/>
          <a:ext cx="1121552" cy="7850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5</a:t>
          </a:r>
        </a:p>
      </dsp:txBody>
      <dsp:txXfrm rot="-5400000">
        <a:off x="1" y="469918"/>
        <a:ext cx="785086" cy="336466"/>
      </dsp:txXfrm>
    </dsp:sp>
    <dsp:sp modelId="{3F244AEF-BD16-4508-9A5A-9640B519654B}">
      <dsp:nvSpPr>
        <dsp:cNvPr id="0" name=""/>
        <dsp:cNvSpPr/>
      </dsp:nvSpPr>
      <dsp:spPr>
        <a:xfrm rot="5400000">
          <a:off x="5981233" y="-5190647"/>
          <a:ext cx="872762" cy="11265055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набір шрифтів, наприклад </a:t>
          </a:r>
          <a:r>
            <a:rPr lang="uk-UA" sz="2400" b="1" i="1" kern="1200" noProof="0" dirty="0">
              <a:solidFill>
                <a:schemeClr val="bg1"/>
              </a:solidFill>
            </a:rPr>
            <a:t>архівна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5087" y="48104"/>
        <a:ext cx="11222450" cy="787552"/>
      </dsp:txXfrm>
    </dsp:sp>
    <dsp:sp modelId="{CA699784-EE11-48B7-BD5B-E6C7811778B0}">
      <dsp:nvSpPr>
        <dsp:cNvPr id="0" name=""/>
        <dsp:cNvSpPr/>
      </dsp:nvSpPr>
      <dsp:spPr>
        <a:xfrm rot="5400000">
          <a:off x="-168232" y="1315140"/>
          <a:ext cx="1121552" cy="78508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6</a:t>
          </a:r>
        </a:p>
      </dsp:txBody>
      <dsp:txXfrm rot="-5400000">
        <a:off x="1" y="1539450"/>
        <a:ext cx="785086" cy="336466"/>
      </dsp:txXfrm>
    </dsp:sp>
    <dsp:sp modelId="{E5CB376A-E1F5-4E26-86CA-E248F361C893}">
      <dsp:nvSpPr>
        <dsp:cNvPr id="0" name=""/>
        <dsp:cNvSpPr/>
      </dsp:nvSpPr>
      <dsp:spPr>
        <a:xfrm rot="5400000">
          <a:off x="5968989" y="-4121115"/>
          <a:ext cx="897249" cy="11265055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 err="1">
              <a:solidFill>
                <a:schemeClr val="bg1"/>
              </a:solidFill>
            </a:rPr>
            <a:t>Унести</a:t>
          </a:r>
          <a:r>
            <a:rPr lang="uk-UA" sz="2400" i="1" kern="1200" noProof="0" dirty="0">
              <a:solidFill>
                <a:schemeClr val="bg1"/>
              </a:solidFill>
            </a:rPr>
            <a:t> за потреби зміни або створити новий набір службових відомостей.</a:t>
          </a:r>
        </a:p>
      </dsp:txBody>
      <dsp:txXfrm rot="-5400000">
        <a:off x="785086" y="1106588"/>
        <a:ext cx="11221255" cy="809649"/>
      </dsp:txXfrm>
    </dsp:sp>
    <dsp:sp modelId="{D547829D-0660-4ECE-8B9B-4DD150AEB617}">
      <dsp:nvSpPr>
        <dsp:cNvPr id="0" name=""/>
        <dsp:cNvSpPr/>
      </dsp:nvSpPr>
      <dsp:spPr>
        <a:xfrm rot="5400000">
          <a:off x="-168232" y="2384672"/>
          <a:ext cx="1121552" cy="7850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1" y="2608982"/>
        <a:ext cx="785086" cy="336466"/>
      </dsp:txXfrm>
    </dsp:sp>
    <dsp:sp modelId="{9E04A936-A0BD-4697-B593-D6F4E69814DB}">
      <dsp:nvSpPr>
        <dsp:cNvPr id="0" name=""/>
        <dsp:cNvSpPr/>
      </dsp:nvSpPr>
      <dsp:spPr>
        <a:xfrm rot="5400000">
          <a:off x="5968989" y="-3051583"/>
          <a:ext cx="897249" cy="11265055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Установити кількість сторінок, що будуть розміщені на одній сторінці формату А4, наприклад </a:t>
          </a:r>
          <a:r>
            <a:rPr lang="uk-UA" sz="2400" b="1" i="1" kern="1200" noProof="0" dirty="0">
              <a:solidFill>
                <a:srgbClr val="002060"/>
              </a:solidFill>
            </a:rPr>
            <a:t>одна сторінка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785086" y="2176120"/>
        <a:ext cx="11221255" cy="809649"/>
      </dsp:txXfrm>
    </dsp:sp>
    <dsp:sp modelId="{52803C1C-157C-4C4C-B9E1-A477114FB6F8}">
      <dsp:nvSpPr>
        <dsp:cNvPr id="0" name=""/>
        <dsp:cNvSpPr/>
      </dsp:nvSpPr>
      <dsp:spPr>
        <a:xfrm rot="5400000">
          <a:off x="-168232" y="3454204"/>
          <a:ext cx="1121552" cy="7850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8</a:t>
          </a:r>
        </a:p>
      </dsp:txBody>
      <dsp:txXfrm rot="-5400000">
        <a:off x="1" y="3678514"/>
        <a:ext cx="785086" cy="336466"/>
      </dsp:txXfrm>
    </dsp:sp>
    <dsp:sp modelId="{2DAD2266-D1F5-4340-BFC3-C47B398908AF}">
      <dsp:nvSpPr>
        <dsp:cNvPr id="0" name=""/>
        <dsp:cNvSpPr/>
      </dsp:nvSpPr>
      <dsp:spPr>
        <a:xfrm rot="5400000">
          <a:off x="5968989" y="-1982051"/>
          <a:ext cx="897249" cy="11265055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Створити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5086" y="3245652"/>
        <a:ext cx="11221255" cy="809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918269" y="-753654"/>
          <a:ext cx="5857626" cy="585762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91911" y="334452"/>
          <a:ext cx="11349871" cy="669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21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відредагувати текст, видаливши несуттєві його фрагменти;</a:t>
          </a:r>
        </a:p>
      </dsp:txBody>
      <dsp:txXfrm>
        <a:off x="491911" y="334452"/>
        <a:ext cx="11349871" cy="669252"/>
      </dsp:txXfrm>
    </dsp:sp>
    <dsp:sp modelId="{27878C57-BBF6-4C22-88FA-1C3D4933722D}">
      <dsp:nvSpPr>
        <dsp:cNvPr id="0" name=""/>
        <dsp:cNvSpPr/>
      </dsp:nvSpPr>
      <dsp:spPr>
        <a:xfrm>
          <a:off x="73628" y="250795"/>
          <a:ext cx="836565" cy="8365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5609" y="1170034"/>
          <a:ext cx="10966173" cy="114383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21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 err="1"/>
            <a:t>відформатувати</a:t>
          </a:r>
          <a:r>
            <a:rPr lang="uk-UA" sz="2600" i="1" kern="1200" noProof="0" dirty="0"/>
            <a:t> текст, змінивши значення властивостей символів (вид шрифту, його розмір) або абзаців (відступи, інтервали між рядками);</a:t>
          </a:r>
        </a:p>
      </dsp:txBody>
      <dsp:txXfrm>
        <a:off x="875609" y="1170034"/>
        <a:ext cx="10966173" cy="1143833"/>
      </dsp:txXfrm>
    </dsp:sp>
    <dsp:sp modelId="{E63EBB38-5984-4F74-98F1-254621592311}">
      <dsp:nvSpPr>
        <dsp:cNvPr id="0" name=""/>
        <dsp:cNvSpPr/>
      </dsp:nvSpPr>
      <dsp:spPr>
        <a:xfrm>
          <a:off x="457326" y="1323656"/>
          <a:ext cx="836565" cy="8365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75609" y="2411377"/>
          <a:ext cx="10966173" cy="6692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21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змінити розміри текстових полів;</a:t>
          </a:r>
        </a:p>
      </dsp:txBody>
      <dsp:txXfrm>
        <a:off x="875609" y="2411377"/>
        <a:ext cx="10966173" cy="669252"/>
      </dsp:txXfrm>
    </dsp:sp>
    <dsp:sp modelId="{D13D7DA6-9D1E-4150-A6AE-C6ABC36166D5}">
      <dsp:nvSpPr>
        <dsp:cNvPr id="0" name=""/>
        <dsp:cNvSpPr/>
      </dsp:nvSpPr>
      <dsp:spPr>
        <a:xfrm>
          <a:off x="457326" y="2327751"/>
          <a:ext cx="836565" cy="8365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91911" y="3244647"/>
          <a:ext cx="11349871" cy="8731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21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зв'язати текстові поля статті з іншими на цій або іншій сторінці.</a:t>
          </a:r>
        </a:p>
      </dsp:txBody>
      <dsp:txXfrm>
        <a:off x="491911" y="3244647"/>
        <a:ext cx="11349871" cy="873180"/>
      </dsp:txXfrm>
    </dsp:sp>
    <dsp:sp modelId="{AA2029A9-878F-42BF-A694-5944B1AD983E}">
      <dsp:nvSpPr>
        <dsp:cNvPr id="0" name=""/>
        <dsp:cNvSpPr/>
      </dsp:nvSpPr>
      <dsp:spPr>
        <a:xfrm>
          <a:off x="73628" y="3262955"/>
          <a:ext cx="836565" cy="8365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40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15.07.2017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37</a:t>
            </a:r>
          </a:p>
        </p:txBody>
      </p:sp>
      <p:pic>
        <p:nvPicPr>
          <p:cNvPr id="16" name="Picture 2" descr="computer, programmer, scientist icon">
            <a:extLst>
              <a:ext uri="{FF2B5EF4-FFF2-40B4-BE49-F238E27FC236}">
                <a16:creationId xmlns:a16="http://schemas.microsoft.com/office/drawing/2014/main" id="{D694798D-8093-4366-AC56-F093378D9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518B67-6772-4037-A2A8-75123F0BC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/>
              <a:t>Практична робота 9 </a:t>
            </a:r>
            <a:r>
              <a:rPr lang="uk-UA" sz="3600" dirty="0"/>
              <a:t>Проектування та створення комп’ютерної публікації для подання результатів самостійного дослідження</a:t>
            </a:r>
            <a:endParaRPr lang="uk-UA" sz="3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5D01B9-6F12-477A-A9A1-3ED60F26D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1"/>
          <a:stretch/>
        </p:blipFill>
        <p:spPr>
          <a:xfrm>
            <a:off x="9127563" y="3737113"/>
            <a:ext cx="2309588" cy="23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графічними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і в інших програмах пакету </a:t>
            </a:r>
            <a:r>
              <a:rPr lang="en-US" sz="2800" b="1" i="1" kern="0" dirty="0">
                <a:solidFill>
                  <a:schemeClr val="bg1"/>
                </a:solidFill>
              </a:rPr>
              <a:t>Microsoft Office </a:t>
            </a:r>
            <a:r>
              <a:rPr lang="uk-UA" sz="2800" b="1" i="1" kern="0" dirty="0">
                <a:solidFill>
                  <a:schemeClr val="bg1"/>
                </a:solidFill>
              </a:rPr>
              <a:t>за допомогою відповідних інструментів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kern="0" dirty="0">
                <a:solidFill>
                  <a:schemeClr val="bg1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chemeClr val="bg1"/>
                </a:solidFill>
              </a:rPr>
              <a:t> до публікацій можна додавати: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0D448C-348C-42EE-B26C-1FFAFB72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37" y="3900915"/>
            <a:ext cx="8356281" cy="253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D547124-5B67-42C9-9EF3-4482A588D040}"/>
              </a:ext>
            </a:extLst>
          </p:cNvPr>
          <p:cNvSpPr/>
          <p:nvPr/>
        </p:nvSpPr>
        <p:spPr>
          <a:xfrm>
            <a:off x="4765330" y="4962446"/>
            <a:ext cx="1247844" cy="12097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C360943-1963-4DA9-B1B0-1C954EF5FAE9}"/>
              </a:ext>
            </a:extLst>
          </p:cNvPr>
          <p:cNvSpPr/>
          <p:nvPr/>
        </p:nvSpPr>
        <p:spPr>
          <a:xfrm>
            <a:off x="6013174" y="4962445"/>
            <a:ext cx="1182756" cy="12097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F536C5D-87B9-4BBE-8627-915A699725BA}"/>
              </a:ext>
            </a:extLst>
          </p:cNvPr>
          <p:cNvSpPr/>
          <p:nvPr/>
        </p:nvSpPr>
        <p:spPr>
          <a:xfrm>
            <a:off x="7195930" y="4962445"/>
            <a:ext cx="685800" cy="12097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810AAA54-1E80-40AA-A01E-0B27E9BE592A}"/>
              </a:ext>
            </a:extLst>
          </p:cNvPr>
          <p:cNvSpPr/>
          <p:nvPr/>
        </p:nvSpPr>
        <p:spPr>
          <a:xfrm>
            <a:off x="72008" y="2704163"/>
            <a:ext cx="3973050" cy="1074347"/>
          </a:xfrm>
          <a:prstGeom prst="wedgeRectCallout">
            <a:avLst>
              <a:gd name="adj1" fmla="val 72728"/>
              <a:gd name="adj2" fmla="val 187393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Зображення з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782F6EAE-0E29-45D2-8619-A4191E756D3C}"/>
              </a:ext>
            </a:extLst>
          </p:cNvPr>
          <p:cNvSpPr/>
          <p:nvPr/>
        </p:nvSpPr>
        <p:spPr>
          <a:xfrm>
            <a:off x="4110553" y="2704163"/>
            <a:ext cx="3973050" cy="1074347"/>
          </a:xfrm>
          <a:prstGeom prst="wedgeRectCallout">
            <a:avLst>
              <a:gd name="adj1" fmla="val 8936"/>
              <a:gd name="adj2" fmla="val 17999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Онлайнові зображення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DDFE23FE-8F0A-4AA1-9E06-4EA4574F488E}"/>
              </a:ext>
            </a:extLst>
          </p:cNvPr>
          <p:cNvSpPr/>
          <p:nvPr/>
        </p:nvSpPr>
        <p:spPr>
          <a:xfrm>
            <a:off x="8149101" y="2704163"/>
            <a:ext cx="3973050" cy="1074347"/>
          </a:xfrm>
          <a:prstGeom prst="wedgeRectCallout">
            <a:avLst>
              <a:gd name="adj1" fmla="val -62861"/>
              <a:gd name="adj2" fmla="val 17814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Фігури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графічними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Однак є певні особливості: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6EEF6F0-11F5-4A6A-9B29-063797EB4CAB}"/>
              </a:ext>
            </a:extLst>
          </p:cNvPr>
          <p:cNvSpPr/>
          <p:nvPr/>
        </p:nvSpPr>
        <p:spPr>
          <a:xfrm>
            <a:off x="72006" y="2534113"/>
            <a:ext cx="3973050" cy="1054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Word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61D8B0E-2A80-45F7-96BE-7E62A0BD2FEC}"/>
              </a:ext>
            </a:extLst>
          </p:cNvPr>
          <p:cNvSpPr/>
          <p:nvPr/>
        </p:nvSpPr>
        <p:spPr>
          <a:xfrm>
            <a:off x="4110551" y="2534113"/>
            <a:ext cx="3973050" cy="1054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PowerPoint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A3F2FCF-01C7-41E9-AA88-D12FABBD117D}"/>
              </a:ext>
            </a:extLst>
          </p:cNvPr>
          <p:cNvSpPr/>
          <p:nvPr/>
        </p:nvSpPr>
        <p:spPr>
          <a:xfrm>
            <a:off x="8149099" y="2534113"/>
            <a:ext cx="3973050" cy="1054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Publisher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3D1C4-52DC-4187-8FCF-BC9BE56076DD}"/>
              </a:ext>
            </a:extLst>
          </p:cNvPr>
          <p:cNvSpPr txBox="1"/>
          <p:nvPr/>
        </p:nvSpPr>
        <p:spPr>
          <a:xfrm>
            <a:off x="72006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замовчуванням графічні об'єкти з файлів у: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9AAF626-163D-4926-8446-1B6D203567A0}"/>
              </a:ext>
            </a:extLst>
          </p:cNvPr>
          <p:cNvSpPr/>
          <p:nvPr/>
        </p:nvSpPr>
        <p:spPr>
          <a:xfrm>
            <a:off x="72006" y="3734229"/>
            <a:ext cx="3973050" cy="1526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Уставляються з обтіканням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 тексті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26F39C5-9FA8-4B4A-92A7-5A03B0C07025}"/>
              </a:ext>
            </a:extLst>
          </p:cNvPr>
          <p:cNvSpPr/>
          <p:nvPr/>
        </p:nvSpPr>
        <p:spPr>
          <a:xfrm>
            <a:off x="4110551" y="3734229"/>
            <a:ext cx="3973050" cy="1526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Уставляються з обтіканням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Перед текстом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BAE5C90-BEAA-4419-A5E8-650A0657C57C}"/>
              </a:ext>
            </a:extLst>
          </p:cNvPr>
          <p:cNvSpPr/>
          <p:nvPr/>
        </p:nvSpPr>
        <p:spPr>
          <a:xfrm>
            <a:off x="8149099" y="3734229"/>
            <a:ext cx="3973050" cy="1526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Уставляються з обтіканням </a:t>
            </a:r>
            <a:r>
              <a:rPr lang="uk-UA" sz="2800" b="1" i="1" kern="0" dirty="0">
                <a:solidFill>
                  <a:srgbClr val="FFFF00"/>
                </a:solidFill>
              </a:rPr>
              <a:t>Навколо рамки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A0E79-0909-4E71-8A3E-831D8474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07" y="5458057"/>
            <a:ext cx="2613847" cy="78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9DBDC6-D72B-4BE4-BC21-20469A349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829" y="5484196"/>
            <a:ext cx="3868494" cy="78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70DACC-1FFD-4CC9-87AE-DFE138CC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099" y="5516809"/>
            <a:ext cx="3973049" cy="73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4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графічними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840339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нового підпису під графічним об'єктом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Підпис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Стилі рисунків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 тимчасового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Знаряддя для зображень</a:t>
            </a:r>
            <a:r>
              <a:rPr lang="uk-UA" sz="2800" b="1" i="1" kern="0" dirty="0">
                <a:solidFill>
                  <a:srgbClr val="FFFFFF"/>
                </a:solidFill>
              </a:rPr>
              <a:t>, обрати один з варіантів розміщення підпису і ввести текст.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17791-D438-477C-95AA-F508CA564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23" y="1196763"/>
            <a:ext cx="3400577" cy="549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8FC5A-B000-4DD3-A076-2DC4A1F7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63" y="4397322"/>
            <a:ext cx="4694288" cy="194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2EEEEEF-B0EF-48BE-A67A-B1F155FFCE3E}"/>
              </a:ext>
            </a:extLst>
          </p:cNvPr>
          <p:cNvSpPr/>
          <p:nvPr/>
        </p:nvSpPr>
        <p:spPr>
          <a:xfrm>
            <a:off x="4433491" y="5716524"/>
            <a:ext cx="1042749" cy="430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0B87755-0808-4FDA-8264-9584F48947BA}"/>
              </a:ext>
            </a:extLst>
          </p:cNvPr>
          <p:cNvSpPr/>
          <p:nvPr/>
        </p:nvSpPr>
        <p:spPr>
          <a:xfrm rot="18900000">
            <a:off x="4975252" y="50478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 публікацій, їх друк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елементів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Оформлення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D7E67BB-57F8-4485-87CD-5D3EED97FBAF}"/>
              </a:ext>
            </a:extLst>
          </p:cNvPr>
          <p:cNvSpPr/>
          <p:nvPr/>
        </p:nvSpPr>
        <p:spPr>
          <a:xfrm>
            <a:off x="72008" y="2258178"/>
            <a:ext cx="2818676" cy="9569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 керування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B60C6EC-EB23-402A-8280-9D98FD5A8F92}"/>
              </a:ext>
            </a:extLst>
          </p:cNvPr>
          <p:cNvSpPr/>
          <p:nvPr/>
        </p:nvSpPr>
        <p:spPr>
          <a:xfrm>
            <a:off x="2969342" y="2258178"/>
            <a:ext cx="9152808" cy="9569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4A28C-0013-4B29-89B9-37A148F7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98" y="3322456"/>
            <a:ext cx="1033095" cy="136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4B042-EB11-4BED-AD55-CE7076862866}"/>
              </a:ext>
            </a:extLst>
          </p:cNvPr>
          <p:cNvSpPr txBox="1"/>
          <p:nvPr/>
        </p:nvSpPr>
        <p:spPr>
          <a:xfrm>
            <a:off x="2969342" y="3304325"/>
            <a:ext cx="915280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поточного шаблону публікації або створення нової публікації за новим шаблоном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8E436-6AAE-4256-8A92-BA00E1E8B504}"/>
              </a:ext>
            </a:extLst>
          </p:cNvPr>
          <p:cNvSpPr txBox="1"/>
          <p:nvPr/>
        </p:nvSpPr>
        <p:spPr>
          <a:xfrm>
            <a:off x="2969342" y="4778497"/>
            <a:ext cx="915280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зміни  кількості стовпців  (колонок)  поточної або всіх статей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4F1F4-55D3-4FE1-80ED-FFF85CA97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4" y="4796628"/>
            <a:ext cx="1749781" cy="127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5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 публікацій, їх друк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Продовження...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D7E67BB-57F8-4485-87CD-5D3EED97FBAF}"/>
              </a:ext>
            </a:extLst>
          </p:cNvPr>
          <p:cNvSpPr/>
          <p:nvPr/>
        </p:nvSpPr>
        <p:spPr>
          <a:xfrm>
            <a:off x="72008" y="1835391"/>
            <a:ext cx="2818676" cy="9569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 керування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B60C6EC-EB23-402A-8280-9D98FD5A8F92}"/>
              </a:ext>
            </a:extLst>
          </p:cNvPr>
          <p:cNvSpPr/>
          <p:nvPr/>
        </p:nvSpPr>
        <p:spPr>
          <a:xfrm>
            <a:off x="2969342" y="1835391"/>
            <a:ext cx="9152808" cy="9569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71AF84D-0F94-4E90-9117-BC2FB8ECA625}"/>
              </a:ext>
            </a:extLst>
          </p:cNvPr>
          <p:cNvSpPr/>
          <p:nvPr/>
        </p:nvSpPr>
        <p:spPr>
          <a:xfrm>
            <a:off x="2969342" y="2907769"/>
            <a:ext cx="9152808" cy="95697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набору кольорів оформлення публікації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6F09C-4B92-4852-B924-8EE4E0AD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028072"/>
            <a:ext cx="2818676" cy="60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CC0D1B2-ADA7-4AA8-867C-5A3408E21AFC}"/>
              </a:ext>
            </a:extLst>
          </p:cNvPr>
          <p:cNvSpPr/>
          <p:nvPr/>
        </p:nvSpPr>
        <p:spPr>
          <a:xfrm>
            <a:off x="2969342" y="3980147"/>
            <a:ext cx="9152808" cy="95697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набору шрифтів, що  використовуються в публікації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376681-4C99-4425-AA79-210AD30B2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05" y="3680265"/>
            <a:ext cx="1072482" cy="133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31AAA8A8-3E84-46C7-8016-65CD57B8E187}"/>
              </a:ext>
            </a:extLst>
          </p:cNvPr>
          <p:cNvSpPr/>
          <p:nvPr/>
        </p:nvSpPr>
        <p:spPr>
          <a:xfrm>
            <a:off x="2969342" y="5052525"/>
            <a:ext cx="9152808" cy="95697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кольору або способу заливки тла публікації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50CD51-C0AA-444E-8BDA-5F962299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436" y="5132152"/>
            <a:ext cx="743818" cy="133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2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 публікацій, їх друк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Стандартні блоки </a:t>
            </a:r>
            <a:r>
              <a:rPr lang="uk-UA" sz="2800" b="1" i="1" kern="0" dirty="0">
                <a:solidFill>
                  <a:srgbClr val="FFFFFF"/>
                </a:solidFill>
              </a:rPr>
              <a:t>розміщено елементи керування для додавання стандартних об'єктів на сторінки публікації: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E357A-D061-424E-8CC5-97F22B720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48" t="36476"/>
          <a:stretch/>
        </p:blipFill>
        <p:spPr>
          <a:xfrm>
            <a:off x="3422296" y="4054368"/>
            <a:ext cx="5349566" cy="222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A7F9C44-8DAB-4EE6-A772-522036D73572}"/>
              </a:ext>
            </a:extLst>
          </p:cNvPr>
          <p:cNvSpPr/>
          <p:nvPr/>
        </p:nvSpPr>
        <p:spPr>
          <a:xfrm>
            <a:off x="3422296" y="4150633"/>
            <a:ext cx="1261464" cy="13713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9A6AE-AF1E-42BA-98C7-7B0DD4F0C75A}"/>
              </a:ext>
            </a:extLst>
          </p:cNvPr>
          <p:cNvSpPr txBox="1"/>
          <p:nvPr/>
        </p:nvSpPr>
        <p:spPr>
          <a:xfrm>
            <a:off x="72008" y="4054368"/>
            <a:ext cx="3282132" cy="2092881"/>
          </a:xfrm>
          <a:prstGeom prst="wedgeRectCallout">
            <a:avLst>
              <a:gd name="adj1" fmla="val 56393"/>
              <a:gd name="adj2" fmla="val 17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вставлення бічних панелей, </a:t>
            </a:r>
            <a:r>
              <a:rPr lang="uk-UA" sz="2600" b="1" i="1" kern="0" dirty="0" err="1">
                <a:solidFill>
                  <a:srgbClr val="FFFFFF"/>
                </a:solidFill>
              </a:rPr>
              <a:t>врізок</a:t>
            </a:r>
            <a:r>
              <a:rPr lang="uk-UA" sz="2600" b="1" i="1" kern="0" dirty="0">
                <a:solidFill>
                  <a:srgbClr val="FFFFFF"/>
                </a:solidFill>
              </a:rPr>
              <a:t>, статей тощо;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C4414E6-D4AB-4666-9FC7-30E81576FF2F}"/>
              </a:ext>
            </a:extLst>
          </p:cNvPr>
          <p:cNvSpPr/>
          <p:nvPr/>
        </p:nvSpPr>
        <p:spPr>
          <a:xfrm>
            <a:off x="4683760" y="4150633"/>
            <a:ext cx="1219200" cy="13713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C63B7-296B-4755-8128-6DF0FD98E44A}"/>
              </a:ext>
            </a:extLst>
          </p:cNvPr>
          <p:cNvSpPr txBox="1"/>
          <p:nvPr/>
        </p:nvSpPr>
        <p:spPr>
          <a:xfrm>
            <a:off x="72009" y="2671732"/>
            <a:ext cx="4853154" cy="1292662"/>
          </a:xfrm>
          <a:prstGeom prst="wedgeRectCallout">
            <a:avLst>
              <a:gd name="adj1" fmla="val 53638"/>
              <a:gd name="adj2" fmla="val 803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Для вставлення календарів поточного або інших місяців тощо;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B7A28B5-A8E4-4116-BA90-C5F34C6E4C7C}"/>
              </a:ext>
            </a:extLst>
          </p:cNvPr>
          <p:cNvSpPr/>
          <p:nvPr/>
        </p:nvSpPr>
        <p:spPr>
          <a:xfrm>
            <a:off x="5902960" y="4150633"/>
            <a:ext cx="1156601" cy="13713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E9D785-86F3-404A-A99A-6732B72601CA}"/>
              </a:ext>
            </a:extLst>
          </p:cNvPr>
          <p:cNvSpPr txBox="1"/>
          <p:nvPr/>
        </p:nvSpPr>
        <p:spPr>
          <a:xfrm>
            <a:off x="4993319" y="2671732"/>
            <a:ext cx="7128831" cy="1292662"/>
          </a:xfrm>
          <a:prstGeom prst="wedgeRectCallout">
            <a:avLst>
              <a:gd name="adj1" fmla="val -25943"/>
              <a:gd name="adj2" fmla="val 734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вставлення елементів для виокремлення об'єктів, поміщення їх у рамки тощо;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81CF50E-3C4D-4A3F-B157-248C4A61386B}"/>
              </a:ext>
            </a:extLst>
          </p:cNvPr>
          <p:cNvSpPr/>
          <p:nvPr/>
        </p:nvSpPr>
        <p:spPr>
          <a:xfrm>
            <a:off x="7059561" y="4150633"/>
            <a:ext cx="1712301" cy="13713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EFE49-A0DF-4116-A005-0DD5EB082838}"/>
              </a:ext>
            </a:extLst>
          </p:cNvPr>
          <p:cNvSpPr txBox="1"/>
          <p:nvPr/>
        </p:nvSpPr>
        <p:spPr>
          <a:xfrm>
            <a:off x="8840019" y="4054368"/>
            <a:ext cx="3282132" cy="2092881"/>
          </a:xfrm>
          <a:prstGeom prst="wedgeRectCallout">
            <a:avLst>
              <a:gd name="adj1" fmla="val -63389"/>
              <a:gd name="adj2" fmla="val -125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вставлення блоків написів, які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привертатимуть увагу.</a:t>
            </a:r>
          </a:p>
        </p:txBody>
      </p:sp>
    </p:spTree>
    <p:extLst>
      <p:ext uri="{BB962C8B-B14F-4D97-AF65-F5344CB8AC3E}">
        <p14:creationId xmlns:p14="http://schemas.microsoft.com/office/powerpoint/2010/main" val="13849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 публікацій, їх друк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властивостей друку: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86B6845-DB9B-4185-804C-BEE7CB20CE58}"/>
              </a:ext>
            </a:extLst>
          </p:cNvPr>
          <p:cNvSpPr/>
          <p:nvPr/>
        </p:nvSpPr>
        <p:spPr>
          <a:xfrm>
            <a:off x="72007" y="18531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Кількість копій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221292-B45B-4852-B186-A75691A3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64" y="3236505"/>
            <a:ext cx="5485825" cy="320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089B7D3-13FF-4B78-BE7E-78510609EAE6}"/>
              </a:ext>
            </a:extLst>
          </p:cNvPr>
          <p:cNvSpPr/>
          <p:nvPr/>
        </p:nvSpPr>
        <p:spPr>
          <a:xfrm>
            <a:off x="3431459" y="3279018"/>
            <a:ext cx="5351862" cy="10963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10E81B5-B053-46F1-BBF5-D87EA75F4AA3}"/>
              </a:ext>
            </a:extLst>
          </p:cNvPr>
          <p:cNvSpPr/>
          <p:nvPr/>
        </p:nvSpPr>
        <p:spPr>
          <a:xfrm>
            <a:off x="3431459" y="4375355"/>
            <a:ext cx="5351862" cy="6489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7B99FEB-C90D-4C5F-9719-9C4F69F8B7D4}"/>
              </a:ext>
            </a:extLst>
          </p:cNvPr>
          <p:cNvSpPr/>
          <p:nvPr/>
        </p:nvSpPr>
        <p:spPr>
          <a:xfrm>
            <a:off x="3431459" y="5043949"/>
            <a:ext cx="5351862" cy="6489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98A269A-40A4-414B-9030-19F6E173F2BB}"/>
              </a:ext>
            </a:extLst>
          </p:cNvPr>
          <p:cNvSpPr/>
          <p:nvPr/>
        </p:nvSpPr>
        <p:spPr>
          <a:xfrm>
            <a:off x="3431459" y="5692878"/>
            <a:ext cx="5351862" cy="6784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F8412A26-ECBF-4A49-BF73-1018C75D6513}"/>
              </a:ext>
            </a:extLst>
          </p:cNvPr>
          <p:cNvSpPr/>
          <p:nvPr/>
        </p:nvSpPr>
        <p:spPr>
          <a:xfrm>
            <a:off x="4110552" y="1853170"/>
            <a:ext cx="3973050" cy="1292661"/>
          </a:xfrm>
          <a:prstGeom prst="wedgeRectCallout">
            <a:avLst>
              <a:gd name="adj1" fmla="val -39641"/>
              <a:gd name="adj2" fmla="val 68585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Перелік сторінок для друку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25DE9684-3F2C-4745-A641-64DA4FDB2EB7}"/>
              </a:ext>
            </a:extLst>
          </p:cNvPr>
          <p:cNvSpPr/>
          <p:nvPr/>
        </p:nvSpPr>
        <p:spPr>
          <a:xfrm>
            <a:off x="8149100" y="1853170"/>
            <a:ext cx="3973050" cy="1292661"/>
          </a:xfrm>
          <a:prstGeom prst="wedgeRectCallout">
            <a:avLst>
              <a:gd name="adj1" fmla="val -102747"/>
              <a:gd name="adj2" fmla="val 15529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Кількість сторінок на аркуші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092AB6E4-6B9B-46BF-9AC0-81BAEEACA5B1}"/>
              </a:ext>
            </a:extLst>
          </p:cNvPr>
          <p:cNvSpPr/>
          <p:nvPr/>
        </p:nvSpPr>
        <p:spPr>
          <a:xfrm>
            <a:off x="72002" y="3236505"/>
            <a:ext cx="3192308" cy="3204006"/>
          </a:xfrm>
          <a:prstGeom prst="wedgeRectCallout">
            <a:avLst>
              <a:gd name="adj1" fmla="val 58939"/>
              <a:gd name="adj2" fmla="val 1739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Розміри матеріалу, на який буде здійснюватися друк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5C01D63B-07D9-4E51-A713-5E2ADC04D4FE}"/>
              </a:ext>
            </a:extLst>
          </p:cNvPr>
          <p:cNvSpPr/>
          <p:nvPr/>
        </p:nvSpPr>
        <p:spPr>
          <a:xfrm>
            <a:off x="8929842" y="3236505"/>
            <a:ext cx="3192308" cy="3204006"/>
          </a:xfrm>
          <a:prstGeom prst="wedgeRectCallout">
            <a:avLst>
              <a:gd name="adj1" fmla="val -104917"/>
              <a:gd name="adj2" fmla="val 3733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Односторонній чи двосторонній друк тощо</a:t>
            </a:r>
          </a:p>
        </p:txBody>
      </p:sp>
    </p:spTree>
    <p:extLst>
      <p:ext uri="{BB962C8B-B14F-4D97-AF65-F5344CB8AC3E}">
        <p14:creationId xmlns:p14="http://schemas.microsoft.com/office/powerpoint/2010/main" val="377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2" grpId="0" animBg="1"/>
      <p:bldP spid="13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206-207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9</a:t>
            </a:r>
            <a:endParaRPr lang="uk-UA" sz="4400" b="1" i="1" dirty="0"/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rgbClr val="002060"/>
                </a:solidFill>
              </a:rPr>
              <a:t>Проектування та створення комп’ютерної публікації для подання результатів самостійного дослідження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206-207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</a:t>
            </a:r>
            <a:r>
              <a:rPr lang="ru-RU" dirty="0"/>
              <a:t>9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F52F7-18CC-4AD3-8A5D-C5787DAEBC67}"/>
              </a:ext>
            </a:extLst>
          </p:cNvPr>
          <p:cNvSpPr txBox="1"/>
          <p:nvPr/>
        </p:nvSpPr>
        <p:spPr>
          <a:xfrm>
            <a:off x="3390313" y="4228385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E:\9-А(Б)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</a:t>
            </a:r>
            <a:r>
              <a:rPr lang="uk-UA" sz="2700" b="1" i="1" u="sng" dirty="0">
                <a:solidFill>
                  <a:srgbClr val="002060"/>
                </a:solidFill>
              </a:rPr>
              <a:t>3</a:t>
            </a:r>
            <a:r>
              <a:rPr lang="en-US" sz="2700" b="1" i="1" u="sng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38250-4845-4D6D-8D1D-590EDFFADF0A}"/>
              </a:ext>
            </a:extLst>
          </p:cNvPr>
          <p:cNvSpPr txBox="1"/>
          <p:nvPr/>
        </p:nvSpPr>
        <p:spPr>
          <a:xfrm>
            <a:off x="3390314" y="5294571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DCA3C43-C1D9-4407-9DEC-622776F32729}"/>
              </a:ext>
            </a:extLst>
          </p:cNvPr>
          <p:cNvSpPr/>
          <p:nvPr/>
        </p:nvSpPr>
        <p:spPr>
          <a:xfrm>
            <a:off x="126608" y="1239149"/>
            <a:ext cx="3123027" cy="2846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CA6254F2-B8FD-40B2-84C7-4F39B48DCBDE}"/>
              </a:ext>
            </a:extLst>
          </p:cNvPr>
          <p:cNvSpPr/>
          <p:nvPr/>
        </p:nvSpPr>
        <p:spPr>
          <a:xfrm>
            <a:off x="126608" y="422838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4D64785-8FB1-4F07-A949-E7A47442FB75}"/>
              </a:ext>
            </a:extLst>
          </p:cNvPr>
          <p:cNvSpPr/>
          <p:nvPr/>
        </p:nvSpPr>
        <p:spPr>
          <a:xfrm>
            <a:off x="126608" y="5294571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4EE44-5A8B-4016-9F1D-68FC81507302}"/>
              </a:ext>
            </a:extLst>
          </p:cNvPr>
          <p:cNvSpPr txBox="1"/>
          <p:nvPr/>
        </p:nvSpPr>
        <p:spPr>
          <a:xfrm>
            <a:off x="3390314" y="1238956"/>
            <a:ext cx="8581291" cy="28931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 створити публікацію на основі шаблону;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У чому полягає процес проектування публікації;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які існують види публікацій;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алгоритм створення комп'ютерної публікації.</a:t>
            </a:r>
          </a:p>
        </p:txBody>
      </p:sp>
    </p:spTree>
    <p:extLst>
      <p:ext uri="{BB962C8B-B14F-4D97-AF65-F5344CB8AC3E}">
        <p14:creationId xmlns:p14="http://schemas.microsoft.com/office/powerpoint/2010/main" val="24264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A8E0F529-48F3-4987-8040-60F2495A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933AA-2CEA-4167-A8D6-B47A2F2FD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1"/>
          <a:stretch/>
        </p:blipFill>
        <p:spPr>
          <a:xfrm>
            <a:off x="9127563" y="3737113"/>
            <a:ext cx="2309588" cy="23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створення</a:t>
            </a:r>
            <a:br>
              <a:rPr lang="uk-UA" dirty="0"/>
            </a:br>
            <a:r>
              <a:rPr lang="uk-UA" dirty="0"/>
              <a:t>комп'ютерної публікації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 перші кроки зі створення комп'ютерної публікації у програмі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4160FA2-6BC9-4D27-B673-B0AB76A43EBA}"/>
              </a:ext>
            </a:extLst>
          </p:cNvPr>
          <p:cNvGraphicFramePr/>
          <p:nvPr>
            <p:extLst/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9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створення</a:t>
            </a:r>
            <a:br>
              <a:rPr lang="uk-UA" dirty="0"/>
            </a:br>
            <a:r>
              <a:rPr lang="uk-UA" dirty="0"/>
              <a:t>комп'ютерної публікації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комп'ютерної публікації у програмі </a:t>
            </a:r>
            <a:r>
              <a:rPr lang="en-US" sz="2800" b="1" i="1" kern="0" dirty="0">
                <a:solidFill>
                  <a:srgbClr val="FFFF00"/>
                </a:solidFill>
              </a:rPr>
              <a:t>Publisher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4160FA2-6BC9-4D27-B673-B0AB76A43EBA}"/>
              </a:ext>
            </a:extLst>
          </p:cNvPr>
          <p:cNvGraphicFramePr/>
          <p:nvPr>
            <p:extLst/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5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створення</a:t>
            </a:r>
            <a:br>
              <a:rPr lang="uk-UA" dirty="0"/>
            </a:br>
            <a:r>
              <a:rPr lang="uk-UA" dirty="0"/>
              <a:t>комп'ютерної публікації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942595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зауважити, що значення всіх указаних властивостей публікації за потреби можна змінити у процесі її редагування.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AE0A9-AFC3-462B-B016-3D38DA548D62}"/>
              </a:ext>
            </a:extLst>
          </p:cNvPr>
          <p:cNvSpPr txBox="1"/>
          <p:nvPr/>
        </p:nvSpPr>
        <p:spPr>
          <a:xfrm>
            <a:off x="72008" y="3104221"/>
            <a:ext cx="942595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Наступні кроки алгоритму створення публікації полягають у редагуванні та форматуванні самої публікації та її об'єктів.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F2F59-8A69-4C5D-A12D-67155E39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74" y="1196763"/>
            <a:ext cx="2300846" cy="54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1E856-6F50-4B64-BF01-E47B29D3F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734539"/>
            <a:ext cx="9425953" cy="122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текстовими 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Накреслити текстове поле</a:t>
            </a:r>
            <a:r>
              <a:rPr lang="uk-UA" sz="2800" b="1" i="1" kern="0" dirty="0">
                <a:solidFill>
                  <a:schemeClr val="bg1"/>
                </a:solidFill>
              </a:rPr>
              <a:t> можна знайти як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, так 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7FC57-2275-4C76-9C05-A9462BAC9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0" y="2321686"/>
            <a:ext cx="10252905" cy="21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F1056-DA81-422A-9DAC-2BDE8AAAA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9" y="4313584"/>
            <a:ext cx="11817651" cy="211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3ABD39F-451F-4B79-8A0E-28247719A6DA}"/>
              </a:ext>
            </a:extLst>
          </p:cNvPr>
          <p:cNvSpPr/>
          <p:nvPr/>
        </p:nvSpPr>
        <p:spPr>
          <a:xfrm>
            <a:off x="9128608" y="3192916"/>
            <a:ext cx="1169822" cy="9498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619AF68-BD90-4541-AFAE-423FF0744D45}"/>
              </a:ext>
            </a:extLst>
          </p:cNvPr>
          <p:cNvSpPr/>
          <p:nvPr/>
        </p:nvSpPr>
        <p:spPr>
          <a:xfrm rot="18900000">
            <a:off x="9787354" y="27073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F1F3636-7988-41E4-89C7-4FB33753B2BF}"/>
              </a:ext>
            </a:extLst>
          </p:cNvPr>
          <p:cNvSpPr/>
          <p:nvPr/>
        </p:nvSpPr>
        <p:spPr>
          <a:xfrm>
            <a:off x="10952328" y="5242495"/>
            <a:ext cx="1169822" cy="9498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27015A3C-81ED-4790-89B6-7429165A6139}"/>
              </a:ext>
            </a:extLst>
          </p:cNvPr>
          <p:cNvSpPr/>
          <p:nvPr/>
        </p:nvSpPr>
        <p:spPr>
          <a:xfrm rot="2700000" flipH="1">
            <a:off x="10285044" y="47476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текстовими 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876441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Шаблон публікації встановлює певне розміщення об'єктів на сторінках, однак користувач може не тільки заповнити запропоновані текстові поля та місця для графічних об'єктів, але і змінити їхній:</a:t>
            </a:r>
          </a:p>
        </p:txBody>
      </p:sp>
      <p:pic>
        <p:nvPicPr>
          <p:cNvPr id="5122" name="Picture 2" descr="layout, template, web layout, web page, web template icon">
            <a:extLst>
              <a:ext uri="{FF2B5EF4-FFF2-40B4-BE49-F238E27FC236}">
                <a16:creationId xmlns:a16="http://schemas.microsoft.com/office/drawing/2014/main" id="{BC7ACE29-17CB-4267-9C1E-E033D409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7" y="1196764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368BEA-5BC9-4424-B569-247FDC48E3DC}"/>
              </a:ext>
            </a:extLst>
          </p:cNvPr>
          <p:cNvSpPr/>
          <p:nvPr/>
        </p:nvSpPr>
        <p:spPr>
          <a:xfrm>
            <a:off x="72008" y="4026270"/>
            <a:ext cx="3973050" cy="8996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Вигляд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2D7C404-3655-44C6-82C6-50C079CA1972}"/>
              </a:ext>
            </a:extLst>
          </p:cNvPr>
          <p:cNvSpPr/>
          <p:nvPr/>
        </p:nvSpPr>
        <p:spPr>
          <a:xfrm>
            <a:off x="4110553" y="4026270"/>
            <a:ext cx="3973050" cy="8996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Розташування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E3C5EE2-8CEB-4379-AB1E-E3105853FDBA}"/>
              </a:ext>
            </a:extLst>
          </p:cNvPr>
          <p:cNvSpPr/>
          <p:nvPr/>
        </p:nvSpPr>
        <p:spPr>
          <a:xfrm>
            <a:off x="8149101" y="4026270"/>
            <a:ext cx="3973050" cy="8996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</a:t>
            </a:r>
          </a:p>
        </p:txBody>
      </p:sp>
      <p:pic>
        <p:nvPicPr>
          <p:cNvPr id="10" name="Picture 2" descr="arrow, bigger, expand, page, size icon">
            <a:extLst>
              <a:ext uri="{FF2B5EF4-FFF2-40B4-BE49-F238E27FC236}">
                <a16:creationId xmlns:a16="http://schemas.microsoft.com/office/drawing/2014/main" id="{0A846879-CF76-426D-B910-AB10B8A5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18" y="4974089"/>
            <a:ext cx="1854415" cy="1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pload icon">
            <a:extLst>
              <a:ext uri="{FF2B5EF4-FFF2-40B4-BE49-F238E27FC236}">
                <a16:creationId xmlns:a16="http://schemas.microsoft.com/office/drawing/2014/main" id="{3F9D7CA8-B1A2-4D9D-975F-02A2E929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0" y="4937093"/>
            <a:ext cx="1928405" cy="19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t, painting, palette icon">
            <a:extLst>
              <a:ext uri="{FF2B5EF4-FFF2-40B4-BE49-F238E27FC236}">
                <a16:creationId xmlns:a16="http://schemas.microsoft.com/office/drawing/2014/main" id="{E118B2DC-6085-4E93-A6ED-E25D55D7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97" y="4974089"/>
            <a:ext cx="1732471" cy="17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текстовими 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зв'язування текстових полів потрібно вибрати початкове текстове поле та у групі елементів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Зв'язування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 тимчасового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Знаряддя для текстових полів </a:t>
            </a: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Установити зв'язок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293170-460B-4734-A917-CBD96FF45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6" y="3884629"/>
            <a:ext cx="1041082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142EB71-E708-41FD-9E4A-0D5DE7A002F5}"/>
              </a:ext>
            </a:extLst>
          </p:cNvPr>
          <p:cNvSpPr/>
          <p:nvPr/>
        </p:nvSpPr>
        <p:spPr>
          <a:xfrm>
            <a:off x="8213795" y="4651211"/>
            <a:ext cx="871150" cy="8560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69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Особливості роботи з</a:t>
            </a:r>
            <a:br>
              <a:rPr lang="uk-UA" dirty="0"/>
            </a:br>
            <a:r>
              <a:rPr lang="uk-UA" dirty="0"/>
              <a:t>текстовими 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Якщо наявні поля не можуть вмістити весь передбачений користувачем текст, то можна використати інші операції редагування та форматування: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4706D2B-AFAB-4B00-9F10-82DACF4559AC}"/>
              </a:ext>
            </a:extLst>
          </p:cNvPr>
          <p:cNvGraphicFramePr/>
          <p:nvPr>
            <p:extLst/>
          </p:nvPr>
        </p:nvGraphicFramePr>
        <p:xfrm>
          <a:off x="126385" y="2408903"/>
          <a:ext cx="11901492" cy="435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5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77132</TotalTime>
  <Words>791</Words>
  <Application>Microsoft Office PowerPoint</Application>
  <PresentationFormat>Широкий екран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Тема Office</vt:lpstr>
      <vt:lpstr>Практична робота 9 Проектування та створення комп’ютерної публікації для подання результатів самостійного дослідження</vt:lpstr>
      <vt:lpstr>Практична робота 9</vt:lpstr>
      <vt:lpstr>Алгоритм створення комп'ютерної публікації</vt:lpstr>
      <vt:lpstr>Алгоритм створення комп'ютерної публікації</vt:lpstr>
      <vt:lpstr>Алгоритм створення комп'ютерної публікації</vt:lpstr>
      <vt:lpstr>Особливості роботи з текстовими  об'єктами</vt:lpstr>
      <vt:lpstr>Особливості роботи з текстовими  об'єктами</vt:lpstr>
      <vt:lpstr>Особливості роботи з текстовими  об'єктами</vt:lpstr>
      <vt:lpstr>Особливості роботи з текстовими  об'єктами</vt:lpstr>
      <vt:lpstr>Особливості роботи з графічними об'єктами</vt:lpstr>
      <vt:lpstr>Особливості роботи з графічними об'єктами</vt:lpstr>
      <vt:lpstr>Особливості роботи з графічними об'єктами</vt:lpstr>
      <vt:lpstr>Редагування та форматування  публікацій, їх друк</vt:lpstr>
      <vt:lpstr>Редагування та форматування  публікацій, їх друк</vt:lpstr>
      <vt:lpstr>Редагування та форматування  публікацій, їх друк</vt:lpstr>
      <vt:lpstr>Редагування та форматування  публікацій, їх друк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802</cp:revision>
  <dcterms:created xsi:type="dcterms:W3CDTF">2016-06-06T19:48:43Z</dcterms:created>
  <dcterms:modified xsi:type="dcterms:W3CDTF">2017-07-15T07:34:59Z</dcterms:modified>
</cp:coreProperties>
</file>