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1" r:id="rId3"/>
    <p:sldId id="277" r:id="rId4"/>
    <p:sldId id="278" r:id="rId5"/>
    <p:sldId id="279" r:id="rId6"/>
    <p:sldId id="280" r:id="rId7"/>
    <p:sldId id="281" r:id="rId8"/>
    <p:sldId id="283" r:id="rId9"/>
    <p:sldId id="282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38" y="-1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t>12.05.2020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t>12.05.2020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7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4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9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77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8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8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55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79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 smtClean="0"/>
              <a:t>Вставьте сюда фото продукта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A20C0-14E8-47C7-8A59-4ED6E3CAC36F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8DB3-F8E7-4A52-BF6B-E159F0626548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F54D-E495-49D8-B4CE-B385E5D6CE70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C7465-321E-4E8D-9FA5-1766B2875416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88FD8-8EE4-4AFC-BD8A-002EB4ECCDEE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5D1C6-7045-4522-B973-810892650259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9D1B-D9F4-4FCD-872D-F02A79C2B4A6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BA56C-6476-46C0-8EFF-A1696970112D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BFE44-39CB-4D4F-BFC1-B5E1F8305923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2AE89-4E72-46C6-90DA-4EE731B2E314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t>12.05.2020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1154" y="2598357"/>
            <a:ext cx="4417807" cy="1262633"/>
          </a:xfrm>
        </p:spPr>
        <p:txBody>
          <a:bodyPr rtlCol="0">
            <a:normAutofit/>
          </a:bodyPr>
          <a:lstStyle/>
          <a:p>
            <a:pPr rtl="0"/>
            <a:r>
              <a:rPr lang="uk-UA" sz="3800" b="1" dirty="0" smtClean="0">
                <a:solidFill>
                  <a:schemeClr val="tx2">
                    <a:lumMod val="50000"/>
                  </a:schemeClr>
                </a:solidFill>
              </a:rPr>
              <a:t>Червоні жорна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3971109"/>
            <a:ext cx="4413071" cy="1260629"/>
          </a:xfrm>
        </p:spPr>
        <p:txBody>
          <a:bodyPr rtlCol="0">
            <a:no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До Дня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Дня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жертв геноциду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кримськотатарського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народу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67387" y="562391"/>
            <a:ext cx="2506134" cy="1659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 descr="E:\Desktop\План роботи ВГО 2018\2019\новый логотип института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29" y="700806"/>
            <a:ext cx="2178050" cy="13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В столице в воскресенье запустят автобус к &quot;Быковнянским могила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3" y="3187337"/>
            <a:ext cx="5258119" cy="3004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53455" y="753561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Мешканці Донеччини у жорнах сталінського терору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65875" y="2081888"/>
            <a:ext cx="10389868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1936 р. -  репресії проти інженерно-технічних працівників вугільних підприємств Сталінської (Донецької) області, звинувачених у «саботажі».</a:t>
            </a:r>
            <a:endParaRPr lang="ru-RU" sz="2000" b="1" dirty="0" smtClean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100"/>
              </a:spcBef>
              <a:buNone/>
            </a:pP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65875" y="3057319"/>
            <a:ext cx="10076247" cy="2767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1936 р. – </a:t>
            </a:r>
            <a:r>
              <a:rPr lang="ru-RU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виробничих</a:t>
            </a: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 на шахтах на 1</a:t>
            </a:r>
            <a:r>
              <a:rPr lang="en-US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кримінальної відповідальності притягнуто понад 1000 інженерно-технічних працівників, на підприємствах яких нові норми не було засвоєно.</a:t>
            </a:r>
          </a:p>
          <a:p>
            <a:pPr lvl="0"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uk-UA" alt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ерпень – вересень 1936 р. - за політичними звинуваченнями у причетності </a:t>
            </a:r>
            <a:r>
              <a:rPr lang="uk-UA" alt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троцькістсько-зінов'євського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об'єднаного центру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області заарештовано біля 600 осіб, з них 146 – працівники вугільної промисловості, 54 – енергетики, 115 – металургійних і машинобудівних заводів, 79 – сільського господарства, 64 – установ освіти й культури.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Зокрема,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репресований керівник тресту «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Донбасантрацит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Зубков.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5999" y="57041"/>
            <a:ext cx="484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Донеччина за часи «Великого терору»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0418" y="6292334"/>
            <a:ext cx="54595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http://www.reabit.org.ua/files/store/Don9.pdf.pdf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0418" y="6292334"/>
            <a:ext cx="54595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http://www.reabit.org.ua/files/store/Don9.pdf.pdf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55483" y="749477"/>
            <a:ext cx="10008756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1937 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– «</a:t>
            </a:r>
            <a:r>
              <a:rPr lang="uk-UA" sz="20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єжовщина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0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кампанія</a:t>
            </a:r>
            <a:r>
              <a:rPr lang="ru-RU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тотальних</a:t>
            </a:r>
            <a:r>
              <a:rPr lang="ru-RU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репресій</a:t>
            </a:r>
            <a:r>
              <a:rPr lang="ru-RU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названа </a:t>
            </a:r>
            <a:r>
              <a:rPr lang="ru-RU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прізвищем</a:t>
            </a:r>
            <a:r>
              <a:rPr lang="ru-RU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наркома </a:t>
            </a:r>
            <a:r>
              <a:rPr lang="ru-RU" sz="20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внутрішніх</a:t>
            </a:r>
            <a:r>
              <a:rPr lang="ru-RU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справ СРСР)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21738" y="1483920"/>
            <a:ext cx="10076247" cy="4701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</a:t>
            </a:r>
            <a:r>
              <a:rPr lang="ru-RU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1937 р. – постанова ЦК ВКП(б)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антирадянські елементи», за яким треба було «взяти на облік усіх куркулів…, що повернулися, для того, щоб найбільш ворожі з них були терміново заарештовані та розстріляні в адміністративному  порядку розгляду їх справ через «трійки»</a:t>
            </a:r>
            <a:r>
              <a:rPr lang="ru-RU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uk-UA" alt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 дослідженнями З. 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Ліхолобової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(Донецький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2001 р.),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94,6% арештів за статтею 54 Кримінального кодексу УСРС відбулося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1937-1938 рр.</a:t>
            </a:r>
          </a:p>
          <a:p>
            <a:pPr lvl="0"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Зокрема, було заарештовано та розстріляно Г. В. 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Гвахарію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Макіївського металургійного заводу, Я. С. 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Гугеля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першого директора «Азовсталі» (м. Маріуполь), керівників тресту «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Буденоввугілля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Н. 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Процякова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 </a:t>
            </a:r>
            <a:r>
              <a:rPr lang="uk-UA" altLang="ru-RU" sz="1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Толстикова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ін.</a:t>
            </a:r>
          </a:p>
          <a:p>
            <a:pPr lvl="0"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alt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Приклад: 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 1938 р. «трійка» НКВС постановила розстріляти за статтею 54 Кримінального кодексу УРСР П.Ф. </a:t>
            </a:r>
            <a:r>
              <a:rPr lang="uk-UA" altLang="ru-RU" sz="1900" b="1" i="1" dirty="0" err="1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Друшенка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бурильника шахти 12</a:t>
            </a:r>
            <a:r>
              <a:rPr lang="en-US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«</a:t>
            </a:r>
            <a:r>
              <a:rPr lang="uk-UA" altLang="ru-RU" sz="1900" b="1" i="1" dirty="0" err="1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Макіїввугілля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який був розкуркулений у 1930 р. П.Ф. </a:t>
            </a:r>
            <a:r>
              <a:rPr lang="uk-UA" altLang="ru-RU" sz="1900" b="1" i="1" dirty="0" err="1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Друшенко</a:t>
            </a:r>
            <a:r>
              <a:rPr lang="uk-UA" altLang="ru-RU" sz="1900" b="1" i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був звинувачений у тому, що «затримував підготовчі роботи на шахті, у приватних бесідах висловлював незадоволення колгоспним ладом»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5999" y="57041"/>
            <a:ext cx="484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Донеччина за часи «Великого терору»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9808">
            <a:off x="1002888" y="1065441"/>
            <a:ext cx="3932596" cy="257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9744">
            <a:off x="7245718" y="974895"/>
            <a:ext cx="3476225" cy="255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2693" y="3673638"/>
            <a:ext cx="4200458" cy="258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5999" y="10875"/>
            <a:ext cx="48459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  що?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4044" y="6339993"/>
            <a:ext cx="54595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http://www.reabit.org.ua/files/store/Don9.pdf.pdf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6/%D0%9C%D0%B0%D1%80%D1%96%D1%83%D0%BF%D0%BE%D0%BB%D1%8C_%D0%96%D0%B5%D1%80%D1%82%D0%B2%D0%B0%D0%BC_%D0%93%D0%BE%D0%BB%D0%BE%D0%B4%D0%BE%D0%BC%D0%BE%D1%80%D1%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9" y="3181170"/>
            <a:ext cx="4018218" cy="2953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53455" y="753561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«Національні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операції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» - складова «Великого терору»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53455" y="1896561"/>
            <a:ext cx="10008756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uk-UA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грудня 1937 року 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початок </a:t>
            </a:r>
            <a:r>
              <a:rPr lang="uk-UA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грецької операції» НКВС, </a:t>
            </a:r>
            <a:r>
              <a:rPr lang="uk-UA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 час якої 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 території Сталінської (Донецької) області було репресовано від </a:t>
            </a:r>
            <a:r>
              <a:rPr lang="uk-UA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5 700 до 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6 </a:t>
            </a:r>
            <a:r>
              <a:rPr lang="uk-UA" sz="20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uk-UA" sz="20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осіб грецької національності.</a:t>
            </a:r>
            <a:endParaRPr lang="uk-UA" sz="2000" b="1" dirty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8796" y="3181170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в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хтось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означало,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взяли батька,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старшого брата. 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щось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жахливе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усвідомити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всю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трагедії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товаришів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Доки не настала моя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повертався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побачив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батька,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везли на 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лінійці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»…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Позаду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сиділи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двоє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озброєних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чоловіків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помітив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 та, не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відриваючись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мовчки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дивився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продовжував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дивитися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мене, а я  – на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indent="450215" algn="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спогадів Петра </a:t>
            </a:r>
            <a:r>
              <a:rPr lang="uk-UA" sz="16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Юрьєва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5999" y="57041"/>
            <a:ext cx="484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Донеччина за часи «Великого терору»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717" y="6282045"/>
            <a:ext cx="3215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http://www.azovgreeks.com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472" y="842442"/>
            <a:ext cx="10073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грецької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НКВС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репресовані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-457200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Георгій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Костоправ,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видатний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діяч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коренізації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450215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грецької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Донеччини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Василь Галла,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Амфіктіон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Димитріу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Харалампій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Акрітас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indent="450215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режисери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актори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Маріупольсього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грецького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театру Г.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Дегларі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Теленчі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Ф. 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Кашкер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Севда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Харкові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заарештований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Костянтин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Чаплан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конструктор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двигуна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танку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Т-34.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остоправ Георгій Антонович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95" y="3293165"/>
            <a:ext cx="2095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3847" y="3487891"/>
            <a:ext cx="6846218" cy="239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540000"/>
                </a:solidFill>
              </a:rPr>
              <a:t>Георгій</a:t>
            </a:r>
            <a:r>
              <a:rPr lang="ru-RU" b="1" dirty="0" smtClean="0">
                <a:solidFill>
                  <a:srgbClr val="540000"/>
                </a:solidFill>
              </a:rPr>
              <a:t> Костоправ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just">
              <a:spcBef>
                <a:spcPts val="70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Фундатор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румейської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грудні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1937 року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Георгій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Костоправ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заарештований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вигаданим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звинуваченням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грецькій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контрреволюційній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диверсійній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повстанській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14 лютого 1938 року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розстріляний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катівнях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Сталінського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Донецького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відділу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НКВС.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поховання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Георгія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Костоправа не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відоме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9" y="57041"/>
            <a:ext cx="4845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Донеччина за часи «Великого терору»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0717" y="6282045"/>
            <a:ext cx="3215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http://www.azovgreeks.com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472" y="842442"/>
            <a:ext cx="10073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Продовження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сталінської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політики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репресій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проти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національних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меншин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операція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з </a:t>
            </a:r>
            <a:r>
              <a:rPr lang="ru-RU" sz="2800" b="1" dirty="0" err="1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депортації</a:t>
            </a:r>
            <a:r>
              <a:rPr lang="ru-RU" sz="2800" b="1" dirty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кримських</a:t>
            </a:r>
            <a:r>
              <a:rPr lang="ru-RU" sz="2800" b="1" dirty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татар  18 </a:t>
            </a:r>
            <a:r>
              <a:rPr lang="ru-RU" sz="2800" b="1" dirty="0" err="1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травня</a:t>
            </a:r>
            <a:r>
              <a:rPr lang="ru-RU" sz="2800" b="1" dirty="0" smtClean="0">
                <a:solidFill>
                  <a:srgbClr val="540000"/>
                </a:solidFill>
                <a:latin typeface="+mj-lt"/>
                <a:cs typeface="Arial" panose="020B0604020202020204" pitchFamily="34" charset="0"/>
              </a:rPr>
              <a:t> 1944 року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old.uinp.gov.ua/sites/default/files/images/deport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45" y="2418736"/>
            <a:ext cx="6528359" cy="367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67474" y="6295842"/>
            <a:ext cx="2595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https://cutt.ly/0yni3XE</a:t>
            </a:r>
          </a:p>
        </p:txBody>
      </p:sp>
    </p:spTree>
    <p:extLst>
      <p:ext uri="{BB962C8B-B14F-4D97-AF65-F5344CB8AC3E}">
        <p14:creationId xmlns:p14="http://schemas.microsoft.com/office/powerpoint/2010/main" val="4338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217" y="1556402"/>
            <a:ext cx="10210801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A5657"/>
                </a:solidFill>
                <a:latin typeface="Georgia" panose="02040502050405020303" pitchFamily="18" charset="0"/>
              </a:rPr>
              <a:t>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1944 року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постанови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Державного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комітету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оборони СРСР 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татар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де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говорилося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примусове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виселення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преставників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етносу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півострова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східих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СРСР. </a:t>
            </a:r>
          </a:p>
          <a:p>
            <a:pPr algn="just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18-20 травня 1944 року – головна хвиля депортації кримських татар,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виселено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180 014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ервень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1944 року -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депортації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болгар,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вірмен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греків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іноземних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підданих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виселено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3 141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кримського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татарина.</a:t>
            </a:r>
          </a:p>
          <a:p>
            <a:pPr algn="just">
              <a:spcBef>
                <a:spcPts val="700"/>
              </a:spcBef>
              <a:buFont typeface="Courier New" panose="02070309020205020404" pitchFamily="49" charset="0"/>
              <a:buChar char="o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1945-1946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до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трудових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таборів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Сибіру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Уралу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направлено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8 995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радянських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військовослужбовців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кримськотатрської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національності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216" y="4411030"/>
            <a:ext cx="66488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«18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годині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4 ранку, нас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розбудили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озброєні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дали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п'ятнадцять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сказали,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можемо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найцінніше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подушку не дали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забрати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мовляв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вам не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знадобиться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Мама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пальто брата й взяла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лампу</a:t>
            </a:r>
            <a:r>
              <a:rPr lang="ru-RU" sz="1700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разом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сестрами,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племінниками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(нас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та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односельцями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повели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туди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700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зібралося</a:t>
            </a:r>
            <a:r>
              <a:rPr lang="ru-RU" sz="1700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1700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село»</a:t>
            </a:r>
          </a:p>
          <a:p>
            <a:pPr algn="r"/>
            <a:r>
              <a:rPr lang="uk-UA" sz="1700" b="1" i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спогадів </a:t>
            </a:r>
            <a:r>
              <a:rPr lang="uk-UA" sz="1700" b="1" i="1" dirty="0" err="1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Айше</a:t>
            </a:r>
            <a:r>
              <a:rPr lang="uk-UA" sz="1700" b="1" i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Читак</a:t>
            </a:r>
            <a:endParaRPr lang="ru-RU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6951" y="6411578"/>
            <a:ext cx="2595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https://cutt.ly/0yni3XE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377" y="4480962"/>
            <a:ext cx="2428945" cy="1859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2217" y="608504"/>
            <a:ext cx="10210801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altLang="ru-RU" sz="2800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altLang="ru-RU" sz="28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пам’яті</a:t>
            </a:r>
            <a:r>
              <a:rPr lang="ru-RU" altLang="ru-RU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жертв геноциду </a:t>
            </a:r>
            <a:r>
              <a:rPr lang="ru-RU" altLang="ru-RU" sz="28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народу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792" y="1652730"/>
            <a:ext cx="1007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Депортація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катастрофічні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татар 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заслання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 до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голоду, хвороб та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виснаження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загинуло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тис.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татар.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2593" y="279573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 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привезли до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Азії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Узбекистан. За нами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приїхали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люди з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великих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гарбах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поселили в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глинобитних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приміщеннях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дахами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підлоги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одній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кімнаті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селилися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15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селищі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Беш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-Капа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Ургутського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Самаркандської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Через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погану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воду люди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хворіли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малярію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захворіла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малярію</a:t>
            </a:r>
            <a:r>
              <a:rPr lang="ru-RU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>
              <a:solidFill>
                <a:srgbClr val="1F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працював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колгоспі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отримував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трудодні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редьку 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кукурудзу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Борошна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звичайно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помирав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голоду.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люди </a:t>
            </a:r>
            <a:r>
              <a:rPr lang="ru-RU" b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похилого</a:t>
            </a:r>
            <a:r>
              <a:rPr lang="ru-RU" b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b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r"/>
            <a:r>
              <a:rPr lang="uk-UA" b="1" i="1" dirty="0" smtClean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</a:t>
            </a:r>
            <a:r>
              <a:rPr lang="uk-UA" b="1" i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спогадів </a:t>
            </a:r>
            <a:r>
              <a:rPr lang="uk-UA" b="1" i="1" dirty="0" err="1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Айше</a:t>
            </a:r>
            <a:r>
              <a:rPr lang="uk-UA" b="1" i="1" dirty="0">
                <a:solidFill>
                  <a:srgbClr val="1F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Читак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b="1" i="0" dirty="0">
              <a:solidFill>
                <a:srgbClr val="1F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5126" y="6396716"/>
            <a:ext cx="2595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https://cutt.ly/0yni3XE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35" y="3185652"/>
            <a:ext cx="3492897" cy="2916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27792" y="685645"/>
            <a:ext cx="10210801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altLang="ru-RU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Днем </a:t>
            </a:r>
            <a:r>
              <a:rPr lang="ru-RU" altLang="ru-RU" sz="28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пам’яті</a:t>
            </a:r>
            <a:r>
              <a:rPr lang="ru-RU" altLang="ru-RU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жертв геноциду </a:t>
            </a:r>
            <a:r>
              <a:rPr lang="ru-RU" altLang="ru-RU" sz="28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0361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k.kyivcity.gov.ua/files/2017/5/19/PostRadSpad-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15" r="45372"/>
          <a:stretch/>
        </p:blipFill>
        <p:spPr bwMode="auto">
          <a:xfrm>
            <a:off x="6179575" y="933092"/>
            <a:ext cx="5117690" cy="5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k.kyivcity.gov.ua/files/2017/5/19/PostRadSpad-6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8" t="89551"/>
          <a:stretch/>
        </p:blipFill>
        <p:spPr bwMode="auto">
          <a:xfrm>
            <a:off x="11010490" y="5692877"/>
            <a:ext cx="1181510" cy="5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0 ТРАВНЯ УКРАЇНА ВІДЗНАЧАТИМЕ ДЕНЬ ПАМ'ЯТІ ЖЕРТВ ПОЛІТИЧНИХ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7336"/>
          <a:stretch/>
        </p:blipFill>
        <p:spPr bwMode="auto">
          <a:xfrm>
            <a:off x="1017639" y="933092"/>
            <a:ext cx="5161936" cy="5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0418" y="6292334"/>
            <a:ext cx="51945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https://zakon.rada.gov.ua/laws/show/431/2007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3455" y="820172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«Про заходи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зв’язку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з 70-ми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роковинами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Великого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терору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масових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політичних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репресій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1937-1938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57512" y="2530018"/>
            <a:ext cx="10389868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uk-UA" sz="19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 Президента України від 21 травня 2007 року </a:t>
            </a:r>
            <a:r>
              <a:rPr lang="uk-UA" sz="19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sz="19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431/2007.</a:t>
            </a:r>
            <a:endParaRPr lang="ru-RU" sz="1900" b="1" dirty="0" smtClean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100"/>
              </a:spcBef>
              <a:buNone/>
            </a:pP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57876" y="3014513"/>
            <a:ext cx="10076247" cy="31239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«З метою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належного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вшанування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жертв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репресій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привернення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трагічних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подій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історії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викликаних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насильницьким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впровадженням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комуністичної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ідеології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відродження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утвердження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нетерпимості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 будь-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проявів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насильства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людства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у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зв'язку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70-ми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роковинами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Великого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терору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масових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репресій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1937-1938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ініціативи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громадськості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 о с т а н о в л я 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Установити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жертв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репресій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відзначати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щороку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третю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неділю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4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1418" y="0"/>
            <a:ext cx="45858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Нормативно-правова база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0418" y="6292334"/>
            <a:ext cx="49509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https://zakon.rada.gov.ua/laws/show/792-19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3455" y="753561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«Про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визнання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геноциду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кримськотатарського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народу»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57876" y="1798498"/>
            <a:ext cx="10389868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uk-UA" sz="19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Постанова Верховної Ради України від 12 листопада 2015 року № </a:t>
            </a:r>
            <a:r>
              <a:rPr lang="en-US" sz="19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792-VIII</a:t>
            </a:r>
            <a:r>
              <a:rPr lang="uk-UA" sz="19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b="1" dirty="0" smtClean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100"/>
              </a:spcBef>
              <a:buNone/>
            </a:pP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57876" y="2267805"/>
            <a:ext cx="10076247" cy="37394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Верховна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Рада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керуючись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положеннями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запобігання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геноциду та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вшановуючи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пам’ять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жертв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депортації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 1944 року,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висловлюючи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кримськотатарському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народові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засуджуючи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тоталітарного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режиму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утисків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народу,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постановляє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Визнати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депортацію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татар у 1944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геноцидом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Установити</a:t>
            </a:r>
            <a:r>
              <a:rPr lang="ru-RU" altLang="ru-RU" sz="20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0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altLang="ru-RU" sz="20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ru-RU" altLang="ru-RU" sz="20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altLang="ru-RU" sz="20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Днем </a:t>
            </a:r>
            <a:r>
              <a:rPr lang="ru-RU" altLang="ru-RU" sz="20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пам’яті</a:t>
            </a:r>
            <a:r>
              <a:rPr lang="ru-RU" altLang="ru-RU" sz="20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жертв геноциду </a:t>
            </a:r>
            <a:r>
              <a:rPr lang="ru-RU" altLang="ru-RU" sz="2000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кримськотатарського</a:t>
            </a:r>
            <a:r>
              <a:rPr lang="ru-RU" altLang="ru-RU" sz="20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народу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1418" y="0"/>
            <a:ext cx="45858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Нормативно-правова база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3699" y="6357649"/>
            <a:ext cx="82936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https://www.rulit.me/books/istoriya-ukraini-posibnik-read-381036-206.html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3455" y="766287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07947" y="1909287"/>
            <a:ext cx="9976099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Масові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репресії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жорсткого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контролю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комуністичного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тоталітарного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режиму над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суспільним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життям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Радянському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Союзі</a:t>
            </a:r>
            <a:r>
              <a:rPr lang="uk-UA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 smtClean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100"/>
              </a:spcBef>
              <a:buNone/>
            </a:pP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57872" y="3052287"/>
            <a:ext cx="10076247" cy="31239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26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червня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13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липня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1930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р.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XVI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з'їзд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ВКП(б),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Й.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Сталіна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те,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репресії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соціалістичного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необхідним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елементом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наступу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 думку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історика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 Бойка, з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1920-х року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Україною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прокотилися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масових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репресій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перша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(1929–1931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розкуркулення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депортації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українських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селян;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друга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(1932–1934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штучне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посилення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конфіскацією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продовольства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Голодомору,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постишевський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терор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культурних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діячів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українізації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хвиля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(1936–1938) —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«Великого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терору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18" y="0"/>
            <a:ext cx="45858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Історична довідка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135" y="6371102"/>
            <a:ext cx="84925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http://www.territoryterror.org.ua/uk/resources/calendar/details/?newsid=578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63368" y="720344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63368" y="1739469"/>
            <a:ext cx="9976099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ru-RU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200" b="1" dirty="0" err="1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березня</a:t>
            </a:r>
            <a:r>
              <a:rPr lang="ru-RU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2200" b="1" dirty="0" err="1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квітня</a:t>
            </a:r>
            <a:r>
              <a:rPr lang="ru-RU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1930 р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судовий процес за сфабрикованою справою «Спілки визволення України» </a:t>
            </a:r>
            <a:endParaRPr lang="ru-RU" sz="2200" b="1" dirty="0" smtClean="0">
              <a:solidFill>
                <a:srgbClr val="60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100"/>
              </a:spcBef>
              <a:buNone/>
            </a:pP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18" y="15389"/>
            <a:ext cx="45858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</a:rPr>
              <a:t>Жертви сталінського режиму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erritoryterror.org.ua/image.php?newsid=578&amp;maxx=200&amp;maxy=127&amp;fit=fitx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55"/>
          <a:stretch/>
        </p:blipFill>
        <p:spPr bwMode="auto">
          <a:xfrm>
            <a:off x="1163368" y="2913685"/>
            <a:ext cx="3620091" cy="254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95681" y="2524154"/>
            <a:ext cx="6361612" cy="37394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Репресовано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письменників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представників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інтелігенції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С.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Єфремов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В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Чехівський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Ніковський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Й.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Гермайзе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Слабченко, Г.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Голоскевич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Звинувачено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намірах</a:t>
            </a:r>
            <a:r>
              <a:rPr kumimoji="0" lang="uk-UA" alt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нібито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повалити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радянську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владу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іноземних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держав.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Насправді за часи Української революції 1917-1921 рр. звинувачені входили до складу українських політичних партій (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особа),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членами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Центральної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(6 </a:t>
            </a:r>
            <a:r>
              <a:rPr lang="ru-RU" alt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95488" y="6290087"/>
            <a:ext cx="26254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https://cutt.ly/Lyb5gs5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45542" y="702366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49666" y="1739469"/>
            <a:ext cx="10289801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1933 р.</a:t>
            </a:r>
            <a:r>
              <a:rPr lang="uk-UA" sz="2200" b="1" dirty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постишевський</a:t>
            </a:r>
            <a:r>
              <a:rPr lang="uk-UA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терор проти політичних та культурних діячів доби українізації.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9666" y="2523709"/>
            <a:ext cx="10373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Проведено «чистку»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Наркомату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УСРР,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внаслідок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якої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було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вичищено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»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майже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200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визнаних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націоналістами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ворожими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елементами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».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обласних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народної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через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політичні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мотиви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замінили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100 %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керівництва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 у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районних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— 90 %. </a:t>
            </a:r>
            <a:endParaRPr lang="ru-RU" b="1" dirty="0"/>
          </a:p>
        </p:txBody>
      </p:sp>
      <p:pic>
        <p:nvPicPr>
          <p:cNvPr id="6146" name="Picture 2" descr="history.exe (265×37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72" y="3704764"/>
            <a:ext cx="1776441" cy="252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83377" y="3646680"/>
            <a:ext cx="3652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40000"/>
                </a:solidFill>
              </a:rPr>
              <a:t>Лесь </a:t>
            </a:r>
            <a:r>
              <a:rPr lang="ru-RU" b="1" dirty="0" err="1" smtClean="0">
                <a:solidFill>
                  <a:srgbClr val="540000"/>
                </a:solidFill>
              </a:rPr>
              <a:t>Курбас</a:t>
            </a:r>
            <a:r>
              <a:rPr lang="ru-RU" b="1" dirty="0" smtClean="0">
                <a:solidFill>
                  <a:srgbClr val="540000"/>
                </a:solidFill>
              </a:rPr>
              <a:t> </a:t>
            </a:r>
          </a:p>
          <a:p>
            <a:pPr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Організатор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і реформатор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театру.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1933 р.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заарештований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звинуваченням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Українській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військовій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намір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убити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секретаря ЦК КП(б)У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П.Постишева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9731" y="3704764"/>
            <a:ext cx="3078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540000"/>
                </a:solidFill>
              </a:rPr>
              <a:t>Микола</a:t>
            </a:r>
            <a:r>
              <a:rPr lang="ru-RU" b="1" dirty="0" smtClean="0">
                <a:solidFill>
                  <a:srgbClr val="540000"/>
                </a:solidFill>
              </a:rPr>
              <a:t> </a:t>
            </a:r>
            <a:r>
              <a:rPr lang="ru-RU" b="1" dirty="0" err="1" smtClean="0">
                <a:solidFill>
                  <a:srgbClr val="540000"/>
                </a:solidFill>
              </a:rPr>
              <a:t>Хвильовий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Видатний український письменник.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атмосфері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цькування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знак проте­сту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арешту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М. Ялового,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покінчив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самогубством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травня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1933 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ukrclassic.com.ua/images/hviliovy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1" y="3733807"/>
            <a:ext cx="1868124" cy="2475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80186" y="6263466"/>
            <a:ext cx="25784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https://cutt.ly/Tyb5hXi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1418" y="15389"/>
            <a:ext cx="45858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</a:rPr>
              <a:t>Жертви сталінського режиму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7998" y="5061834"/>
            <a:ext cx="203132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https://cutt.ly/iyb58Pc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45542" y="702366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49666" y="1739469"/>
            <a:ext cx="10289801" cy="7017954"/>
          </a:xfrm>
          <a:prstGeom prst="rect">
            <a:avLst/>
          </a:prstGeom>
        </p:spPr>
        <p:txBody>
          <a:bodyPr rtlCol="0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4320" algn="just"/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1934-1935 </a:t>
            </a:r>
            <a:r>
              <a:rPr lang="ru-RU" sz="2200" b="1" dirty="0" err="1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200" b="1" dirty="0" smtClean="0">
                <a:solidFill>
                  <a:srgbClr val="60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продовження репресій проти діячів української інтелігенції.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6744" y="2503272"/>
            <a:ext cx="3652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540000"/>
                </a:solidFill>
              </a:rPr>
              <a:t>Валер’ян</a:t>
            </a:r>
            <a:r>
              <a:rPr lang="ru-RU" b="1" dirty="0" smtClean="0">
                <a:solidFill>
                  <a:srgbClr val="540000"/>
                </a:solidFill>
              </a:rPr>
              <a:t> </a:t>
            </a:r>
            <a:r>
              <a:rPr lang="ru-RU" b="1" dirty="0" err="1" smtClean="0">
                <a:solidFill>
                  <a:srgbClr val="540000"/>
                </a:solidFill>
              </a:rPr>
              <a:t>Підмогильний</a:t>
            </a:r>
            <a:endParaRPr lang="ru-RU" b="1" dirty="0" smtClean="0">
              <a:solidFill>
                <a:srgbClr val="540000"/>
              </a:solidFill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Видатний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письменник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перекладач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Звинувачений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березні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1935 р.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иїзною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сесією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Військової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колегії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Верховного Суду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СРСР 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належності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письменників-націоналістів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терористичними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настроями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39498" y="2433573"/>
            <a:ext cx="3078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540000"/>
                </a:solidFill>
              </a:rPr>
              <a:t>Григорій</a:t>
            </a:r>
            <a:r>
              <a:rPr lang="ru-RU" b="1" dirty="0" smtClean="0">
                <a:solidFill>
                  <a:srgbClr val="540000"/>
                </a:solidFill>
              </a:rPr>
              <a:t> Косинка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Видатний український письменник-новеліст.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«справою 28-ми» звинувачений у на-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лежності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теро-ристичної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контрреволю-ційної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організації, роз-стріляний у грудні                   1                               1934 р.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666" y="4995838"/>
            <a:ext cx="209518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https://cutt.ly/Vyb55Wj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Val Pidmohil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57" y="2625275"/>
            <a:ext cx="1468628" cy="231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9585" y="5321212"/>
            <a:ext cx="10289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У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листопаді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1937 р. До 20-ї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річниці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приходу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більшовиків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до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влади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особлива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трійка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УНКВС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прийняла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рішення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про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розстріл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політв’язнів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таборіів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урочищі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Сандормох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Карелія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РФ)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було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розстріляно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більше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1000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в'язнів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серед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них Лесь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Курбас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Валер’ян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Підмогильний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Микола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Зеров,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Микола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Куліш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та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ін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4" name="Picture 6" descr="https://ukrclassic.com.ua/images/kosy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5" y="2557149"/>
            <a:ext cx="1620579" cy="2315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29795" y="29301"/>
            <a:ext cx="45858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</a:rPr>
              <a:t>Жертви сталінського режиму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52" y="1015778"/>
            <a:ext cx="9949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рахунками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історика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О. Бойка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наприкінці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20-х – у 30-ті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рр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ХХ ст.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було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знищено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89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українських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письменників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64 - 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заслано,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83 –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емігрували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51418" y="0"/>
            <a:ext cx="45858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Історична довідка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Урочище Сандармох, Карелія. Серпень 2012 року.: ua_cemete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4" y="1819292"/>
            <a:ext cx="5766707" cy="384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622144" y="5817103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Урочище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Сандормох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Карелія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місце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масових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розстрілів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понад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9500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в’язнів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Соловецького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табору та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у 1937-1938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рр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81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63368" y="630475"/>
            <a:ext cx="10193925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травня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пам’яті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жертв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політичних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репресій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18" y="-46166"/>
            <a:ext cx="458585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3000" b="1" dirty="0" smtClean="0">
                <a:solidFill>
                  <a:schemeClr val="bg1"/>
                </a:solidFill>
              </a:rPr>
              <a:t>За </a:t>
            </a:r>
            <a:r>
              <a:rPr lang="uk-UA" sz="3000" b="1" dirty="0" smtClean="0">
                <a:solidFill>
                  <a:schemeClr val="bg1"/>
                </a:solidFill>
              </a:rPr>
              <a:t>   що</a:t>
            </a:r>
            <a:r>
              <a:rPr lang="uk-UA" sz="3000" b="1" dirty="0" smtClean="0">
                <a:solidFill>
                  <a:schemeClr val="bg1"/>
                </a:solidFill>
              </a:rPr>
              <a:t>?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1276" y="1520126"/>
            <a:ext cx="6096000" cy="49192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</a:t>
            </a:r>
            <a:r>
              <a:rPr lang="ru-RU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Зеров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(1890-1937)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Різдвяна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повагом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зійшла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пообіднє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присмеркове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вбрання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святкове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Заноситься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рідка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холодна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700"/>
              </a:spcBef>
            </a:pP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більма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помережаного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Вітрини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дивляться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лице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зимове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 гомоном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розтріпаної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Чужа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веселість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мимо нас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пройшла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700"/>
              </a:spcBef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багатьом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уже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свята.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Колись весела і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дата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цифірь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промайне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нудьгу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всередині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сколише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місяцеві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стріть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Примарою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холодного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безгрішшя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29.01.1932</a:t>
            </a:r>
            <a:endParaRPr lang="ru-RU" sz="1400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Двоє під деревом - Михайло Бойчу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68" y="1863344"/>
            <a:ext cx="3042872" cy="388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5418" y="5793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Двоє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деревом.</a:t>
            </a:r>
          </a:p>
          <a:p>
            <a:pPr algn="ctr"/>
            <a:r>
              <a:rPr lang="ru-RU" b="1" dirty="0" err="1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</a:t>
            </a:r>
            <a:r>
              <a:rPr lang="ru-RU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Бойчук </a:t>
            </a:r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(1882-1937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3801" y="6494377"/>
            <a:ext cx="2061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https://cutt.ly/Xyb6njX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11112" y="6494945"/>
            <a:ext cx="2061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https://cutt.ly/fyb6T42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50_TF03460543.potx" id="{F3C17406-FD97-480C-83F2-59E1FA3DEB81}" vid="{242FFB70-59ED-4020-877A-8632F1F2F418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обзора продукта</Template>
  <TotalTime>334</TotalTime>
  <Words>1593</Words>
  <Application>Microsoft Office PowerPoint</Application>
  <PresentationFormat>Широкоэкранный</PresentationFormat>
  <Paragraphs>136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Courier New</vt:lpstr>
      <vt:lpstr>Georgia</vt:lpstr>
      <vt:lpstr>Times New Roman</vt:lpstr>
      <vt:lpstr>Wingdings 2</vt:lpstr>
      <vt:lpstr>Презентация обзора продукта</vt:lpstr>
      <vt:lpstr>Червоні жорна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Дня пам’яті жертв політичних репресій,</dc:title>
  <dc:creator>Пользователь Windows</dc:creator>
  <cp:lastModifiedBy>Пользователь Windows</cp:lastModifiedBy>
  <cp:revision>33</cp:revision>
  <dcterms:created xsi:type="dcterms:W3CDTF">2020-05-12T02:21:00Z</dcterms:created>
  <dcterms:modified xsi:type="dcterms:W3CDTF">2020-05-12T09:24:15Z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